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52" r:id="rId2"/>
    <p:sldId id="351" r:id="rId3"/>
    <p:sldId id="342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7"/>
    <p:restoredTop sz="96208"/>
  </p:normalViewPr>
  <p:slideViewPr>
    <p:cSldViewPr snapToGrid="0" snapToObjects="1">
      <p:cViewPr varScale="1">
        <p:scale>
          <a:sx n="31" d="100"/>
          <a:sy n="31" d="100"/>
        </p:scale>
        <p:origin x="208" y="2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54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45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0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164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57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 lang="en-US"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485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30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63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907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9/24/20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hyperlink" Target="https://www.redblobgames.com/pathfinding/a-star/introduction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17.png"/><Relationship Id="rId5" Type="http://schemas.openxmlformats.org/officeDocument/2006/relationships/tags" Target="../tags/tag9.xml"/><Relationship Id="rId10" Type="http://schemas.openxmlformats.org/officeDocument/2006/relationships/image" Target="../media/image16.png"/><Relationship Id="rId4" Type="http://schemas.openxmlformats.org/officeDocument/2006/relationships/tags" Target="../tags/tag8.xml"/><Relationship Id="rId9" Type="http://schemas.openxmlformats.org/officeDocument/2006/relationships/image" Target="../media/image15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1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15.xml"/><Relationship Id="rId10" Type="http://schemas.openxmlformats.org/officeDocument/2006/relationships/image" Target="../media/image18.png"/><Relationship Id="rId4" Type="http://schemas.openxmlformats.org/officeDocument/2006/relationships/tags" Target="../tags/tag14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8.xml"/><Relationship Id="rId7" Type="http://schemas.openxmlformats.org/officeDocument/2006/relationships/image" Target="../media/image1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1.png"/><Relationship Id="rId4" Type="http://schemas.openxmlformats.org/officeDocument/2006/relationships/tags" Target="../tags/tag19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8F22-D7E9-204D-A6A9-D730C32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Properties of A*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46" name="Freeform 88">
            <a:extLst>
              <a:ext uri="{FF2B5EF4-FFF2-40B4-BE49-F238E27FC236}">
                <a16:creationId xmlns:a16="http://schemas.microsoft.com/office/drawing/2014/main" id="{D3F724D4-18A5-7F4C-BC83-89B088C7E889}"/>
              </a:ext>
            </a:extLst>
          </p:cNvPr>
          <p:cNvSpPr>
            <a:spLocks/>
          </p:cNvSpPr>
          <p:nvPr/>
        </p:nvSpPr>
        <p:spPr bwMode="auto">
          <a:xfrm>
            <a:off x="2171700" y="2884886"/>
            <a:ext cx="1828800" cy="15728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7" name="Freeform 126">
            <a:extLst>
              <a:ext uri="{FF2B5EF4-FFF2-40B4-BE49-F238E27FC236}">
                <a16:creationId xmlns:a16="http://schemas.microsoft.com/office/drawing/2014/main" id="{A02B0B07-2C3E-4745-BDD7-1BE317BA6FE5}"/>
              </a:ext>
            </a:extLst>
          </p:cNvPr>
          <p:cNvSpPr>
            <a:spLocks/>
          </p:cNvSpPr>
          <p:nvPr/>
        </p:nvSpPr>
        <p:spPr bwMode="auto">
          <a:xfrm>
            <a:off x="2571751" y="2857501"/>
            <a:ext cx="1028666" cy="1198883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89">
            <a:extLst>
              <a:ext uri="{FF2B5EF4-FFF2-40B4-BE49-F238E27FC236}">
                <a16:creationId xmlns:a16="http://schemas.microsoft.com/office/drawing/2014/main" id="{A2EF3185-A248-2349-AC6A-D33D46D99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9" name="Oval 90">
            <a:extLst>
              <a:ext uri="{FF2B5EF4-FFF2-40B4-BE49-F238E27FC236}">
                <a16:creationId xmlns:a16="http://schemas.microsoft.com/office/drawing/2014/main" id="{F7E01BD4-E203-7D4B-9164-A49B35F73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79BCEFDE-85DB-0245-991B-5784FD15F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655" y="3039667"/>
            <a:ext cx="20597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51" name="Freeform 92">
            <a:extLst>
              <a:ext uri="{FF2B5EF4-FFF2-40B4-BE49-F238E27FC236}">
                <a16:creationId xmlns:a16="http://schemas.microsoft.com/office/drawing/2014/main" id="{B0A10F0D-B64C-8945-800C-1AC034EC93E1}"/>
              </a:ext>
            </a:extLst>
          </p:cNvPr>
          <p:cNvSpPr>
            <a:spLocks/>
          </p:cNvSpPr>
          <p:nvPr/>
        </p:nvSpPr>
        <p:spPr bwMode="auto">
          <a:xfrm>
            <a:off x="2926556" y="3005138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2" name="Text Box 93">
            <a:extLst>
              <a:ext uri="{FF2B5EF4-FFF2-40B4-BE49-F238E27FC236}">
                <a16:creationId xmlns:a16="http://schemas.microsoft.com/office/drawing/2014/main" id="{5862CE0A-0AF3-9E49-9E7B-10AC1AA08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785" y="2853931"/>
            <a:ext cx="22383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53" name="Oval 95">
            <a:extLst>
              <a:ext uri="{FF2B5EF4-FFF2-40B4-BE49-F238E27FC236}">
                <a16:creationId xmlns:a16="http://schemas.microsoft.com/office/drawing/2014/main" id="{B1530F42-45AF-704B-B5E1-CFA8FDCF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4" name="Oval 99">
            <a:extLst>
              <a:ext uri="{FF2B5EF4-FFF2-40B4-BE49-F238E27FC236}">
                <a16:creationId xmlns:a16="http://schemas.microsoft.com/office/drawing/2014/main" id="{1D3E9482-DF0C-2945-95AE-CCEBAEE6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Freeform 109">
            <a:extLst>
              <a:ext uri="{FF2B5EF4-FFF2-40B4-BE49-F238E27FC236}">
                <a16:creationId xmlns:a16="http://schemas.microsoft.com/office/drawing/2014/main" id="{72533511-7F88-9740-90AB-94318D8D0386}"/>
              </a:ext>
            </a:extLst>
          </p:cNvPr>
          <p:cNvSpPr>
            <a:spLocks/>
          </p:cNvSpPr>
          <p:nvPr/>
        </p:nvSpPr>
        <p:spPr bwMode="auto">
          <a:xfrm>
            <a:off x="5257800" y="2858692"/>
            <a:ext cx="1828800" cy="1599009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Freeform 127">
            <a:extLst>
              <a:ext uri="{FF2B5EF4-FFF2-40B4-BE49-F238E27FC236}">
                <a16:creationId xmlns:a16="http://schemas.microsoft.com/office/drawing/2014/main" id="{C8484097-9B71-AD42-BD93-94644912797D}"/>
              </a:ext>
            </a:extLst>
          </p:cNvPr>
          <p:cNvSpPr>
            <a:spLocks/>
          </p:cNvSpPr>
          <p:nvPr/>
        </p:nvSpPr>
        <p:spPr bwMode="auto">
          <a:xfrm>
            <a:off x="5886458" y="2857500"/>
            <a:ext cx="571501" cy="1143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7" name="Oval 110">
            <a:extLst>
              <a:ext uri="{FF2B5EF4-FFF2-40B4-BE49-F238E27FC236}">
                <a16:creationId xmlns:a16="http://schemas.microsoft.com/office/drawing/2014/main" id="{CBDC5FA3-700A-6943-8EB1-2447593D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8" name="Oval 111">
            <a:extLst>
              <a:ext uri="{FF2B5EF4-FFF2-40B4-BE49-F238E27FC236}">
                <a16:creationId xmlns:a16="http://schemas.microsoft.com/office/drawing/2014/main" id="{AE27B854-688D-0A43-92DD-D25A5EF24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9" name="Text Box 112">
            <a:extLst>
              <a:ext uri="{FF2B5EF4-FFF2-40B4-BE49-F238E27FC236}">
                <a16:creationId xmlns:a16="http://schemas.microsoft.com/office/drawing/2014/main" id="{CECFFA5D-AA1F-244E-B557-DFE14B61D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5755" y="3013474"/>
            <a:ext cx="20597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60" name="Freeform 113">
            <a:extLst>
              <a:ext uri="{FF2B5EF4-FFF2-40B4-BE49-F238E27FC236}">
                <a16:creationId xmlns:a16="http://schemas.microsoft.com/office/drawing/2014/main" id="{94592FAA-EEB7-8B47-B46A-EDA9EF7DC9F2}"/>
              </a:ext>
            </a:extLst>
          </p:cNvPr>
          <p:cNvSpPr>
            <a:spLocks/>
          </p:cNvSpPr>
          <p:nvPr/>
        </p:nvSpPr>
        <p:spPr bwMode="auto">
          <a:xfrm>
            <a:off x="6012656" y="2978945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1" name="Text Box 114">
            <a:extLst>
              <a:ext uri="{FF2B5EF4-FFF2-40B4-BE49-F238E27FC236}">
                <a16:creationId xmlns:a16="http://schemas.microsoft.com/office/drawing/2014/main" id="{26FEAE0E-6D6A-6E48-8175-E0F5FE086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885" y="2827736"/>
            <a:ext cx="22383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62" name="Oval 116">
            <a:extLst>
              <a:ext uri="{FF2B5EF4-FFF2-40B4-BE49-F238E27FC236}">
                <a16:creationId xmlns:a16="http://schemas.microsoft.com/office/drawing/2014/main" id="{D804E238-BBAA-5F4E-9078-8E12E1570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3" name="Oval 115">
            <a:extLst>
              <a:ext uri="{FF2B5EF4-FFF2-40B4-BE49-F238E27FC236}">
                <a16:creationId xmlns:a16="http://schemas.microsoft.com/office/drawing/2014/main" id="{753F3679-6C84-F743-B460-01EE41B47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7" name="Google Shape;73;g92b3bf485b_0_0">
            <a:extLst>
              <a:ext uri="{FF2B5EF4-FFF2-40B4-BE49-F238E27FC236}">
                <a16:creationId xmlns:a16="http://schemas.microsoft.com/office/drawing/2014/main" id="{76DA3D38-0A28-B64C-9A05-56ACE3C348B0}"/>
              </a:ext>
            </a:extLst>
          </p:cNvPr>
          <p:cNvSpPr txBox="1">
            <a:spLocks/>
          </p:cNvSpPr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spcBef>
                <a:spcPct val="50000"/>
              </a:spcBef>
              <a:buNone/>
            </a:pPr>
            <a:r>
              <a:rPr lang="en-US" dirty="0">
                <a:latin typeface="Calibri"/>
                <a:cs typeface="Calibri"/>
              </a:rPr>
              <a:t>Uniform-Cost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68" name="Google Shape;73;g92b3bf485b_0_0">
            <a:extLst>
              <a:ext uri="{FF2B5EF4-FFF2-40B4-BE49-F238E27FC236}">
                <a16:creationId xmlns:a16="http://schemas.microsoft.com/office/drawing/2014/main" id="{08B7F0F8-44C0-DB41-9781-E0869469C2AF}"/>
              </a:ext>
            </a:extLst>
          </p:cNvPr>
          <p:cNvSpPr txBox="1">
            <a:spLocks/>
          </p:cNvSpPr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spcBef>
                <a:spcPct val="50000"/>
              </a:spcBef>
              <a:buNone/>
            </a:pPr>
            <a:r>
              <a:rPr lang="en-US" dirty="0">
                <a:latin typeface="Calibri"/>
                <a:cs typeface="Calibri"/>
              </a:rPr>
              <a:t>A*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478EA-FFAC-794D-AC57-3AB8F5720F17}"/>
              </a:ext>
            </a:extLst>
          </p:cNvPr>
          <p:cNvSpPr txBox="1"/>
          <p:nvPr/>
        </p:nvSpPr>
        <p:spPr bwMode="auto"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914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F022-9D00-4C44-B1A1-5D9785CC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UCS vs A* Contours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C748484D-FD64-2146-BC88-8D819CBBE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719A088-B08B-0C4E-A3A8-FBC64D76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E9B2837-60CF-724F-8B80-35D35F6A4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8259" y="1968757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C0546C29-CEEF-104A-B400-85AD9FC4A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05AD3E6C-E43B-DE45-9A1E-D803088BC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709" y="1986616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Goal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554EEA69-E7A3-F841-BD39-5C3582717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17" y="1625856"/>
            <a:ext cx="652463" cy="6524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007798CA-E29E-EA4B-A5EF-851366064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8D26BDBD-A992-F94F-8389-5D9029D2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CECC530-C115-6E46-AE5B-16442919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251" y="4185307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EE97A524-83AA-3748-B065-DB484A46A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890A89B2-5E7F-234A-960A-17AEB24DC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85" y="4181960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8A3EA657-F4EA-E64A-BA08-04DC6016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3654" y="3956707"/>
            <a:ext cx="652463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C7D59E-1418-8B47-84F9-CCD540215E65}"/>
              </a:ext>
            </a:extLst>
          </p:cNvPr>
          <p:cNvSpPr txBox="1"/>
          <p:nvPr/>
        </p:nvSpPr>
        <p:spPr bwMode="auto"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29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AB9F-850A-3D43-8CE7-72DBCB8D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Applications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Pathing / routing problems (A* is in your GPS!)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Video games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Robot motion planning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Resource planning problems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…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A78C066-35FC-3B4A-992E-B09D563A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F41E0-A967-D84D-A906-1394B1CD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069" y="2063578"/>
            <a:ext cx="2512073" cy="25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46B-37B9-8248-8FBC-428398FF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E3D9-D284-3848-9415-3034F0818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273" y="1819362"/>
            <a:ext cx="52578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recommend this A* tutorial by Amit Patel of Red Blob Games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6429C-5E88-644B-A6AF-1F8CD1B72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949"/>
            <a:ext cx="5257800" cy="6236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D9D685-A6D1-C747-B99A-4E531C530A9D}"/>
              </a:ext>
            </a:extLst>
          </p:cNvPr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www.redblobgames.com</a:t>
            </a:r>
            <a:r>
              <a:rPr lang="en-US" sz="2000" dirty="0">
                <a:hlinkClick r:id="rId3"/>
              </a:rPr>
              <a:t>/pathfinding/a-star/</a:t>
            </a:r>
            <a:r>
              <a:rPr lang="en-US" sz="2000" dirty="0" err="1">
                <a:hlinkClick r:id="rId3"/>
              </a:rPr>
              <a:t>introduction.html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780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99D69AB-3756-3143-9AFA-E6B19DCE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www.redblobgames.com</a:t>
            </a:r>
            <a:r>
              <a:rPr lang="en-US" sz="2400" dirty="0">
                <a:hlinkClick r:id="rId3"/>
              </a:rPr>
              <a:t>/pathfinding/a-star/</a:t>
            </a:r>
            <a:r>
              <a:rPr lang="en-US" sz="2400" dirty="0" err="1">
                <a:hlinkClick r:id="rId3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089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9AC2B7C4-146D-EA4C-84FC-9FC9F5C8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36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E06BE05F-E18B-3A48-9C68-64E02A626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6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www.redblobgames.com</a:t>
            </a:r>
            <a:r>
              <a:rPr lang="en-US" sz="2400" dirty="0">
                <a:hlinkClick r:id="rId4"/>
              </a:rPr>
              <a:t>/pathfinding/a-star/</a:t>
            </a:r>
            <a:r>
              <a:rPr lang="en-US" sz="2400" dirty="0" err="1">
                <a:hlinkClick r:id="rId4"/>
              </a:rPr>
              <a:t>introduction.html</a:t>
            </a:r>
            <a:endParaRPr lang="en-US" sz="2400" dirty="0"/>
          </a:p>
        </p:txBody>
      </p:sp>
      <p:pic>
        <p:nvPicPr>
          <p:cNvPr id="5" name="04-informed-search_BFS-red-blob-games">
            <a:hlinkClick r:id="" action="ppaction://media"/>
            <a:extLst>
              <a:ext uri="{FF2B5EF4-FFF2-40B4-BE49-F238E27FC236}">
                <a16:creationId xmlns:a16="http://schemas.microsoft.com/office/drawing/2014/main" id="{BB0337BE-21E5-9D40-AA9C-A7107F08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BFS in 10 lines of Python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B70AB5E1-DF44-C749-8F16-A0BEB6DE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704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C35C1CB-55EB-D640-85F9-7D8EEB638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47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1DFC5-6612-F648-B9B7-DD239CB9E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579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9A480F9-04A6-374E-9A97-9C1DE728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339F4-BE5B-1A4D-82E0-26C6BEE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0" y="4111223"/>
            <a:ext cx="4854266" cy="2260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43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Key: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pushing good plans too far back on the frontier, which means they may never get expanded.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costs.  That means that the true best plan will always be expanded.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7791-69F3-5E48-98CE-E1E9A467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04" y="1137177"/>
            <a:ext cx="2546704" cy="305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A100C-9DA7-8749-B471-056C196F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220" y="1138026"/>
            <a:ext cx="2159877" cy="30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E77-19B7-1F4C-BD17-B684DE05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     where               is the true cost to a nearest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Is Manhattan Distance admissible?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Coming up with admissible heuristics is most of what’s involved in using A* in practice.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0066A67E-6F87-5145-B3F5-40DB49002E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255836" y="1886475"/>
            <a:ext cx="2348089" cy="302478"/>
          </a:xfrm>
          <a:prstGeom prst="rect">
            <a:avLst/>
          </a:prstGeom>
          <a:noFill/>
          <a:ln/>
          <a:effectLst/>
        </p:spPr>
      </p:pic>
      <p:pic>
        <p:nvPicPr>
          <p:cNvPr id="8" name="Picture 8" descr="txp_fig">
            <a:extLst>
              <a:ext uri="{FF2B5EF4-FFF2-40B4-BE49-F238E27FC236}">
                <a16:creationId xmlns:a16="http://schemas.microsoft.com/office/drawing/2014/main" id="{C33955F1-575D-F640-825E-280ACFF0014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120" y="2334373"/>
            <a:ext cx="734616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8puzzle">
            <a:extLst>
              <a:ext uri="{FF2B5EF4-FFF2-40B4-BE49-F238E27FC236}">
                <a16:creationId xmlns:a16="http://schemas.microsoft.com/office/drawing/2014/main" id="{D2181AE7-7395-FA45-9F55-DD991778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61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FB18-BE62-2745-8C1E-928958BA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Assume: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is an optimal goal node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B is a suboptimal goal node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h is admissible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Claim: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will exit the frontier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FAE3B-6227-E24F-B955-652BA79D3F48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348F75C6-8E5C-2846-85CA-93A237156984}"/>
              </a:ext>
            </a:extLst>
          </p:cNvPr>
          <p:cNvSpPr>
            <a:spLocks/>
          </p:cNvSpPr>
          <p:nvPr/>
        </p:nvSpPr>
        <p:spPr bwMode="auto">
          <a:xfrm>
            <a:off x="7770853" y="1352013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115B580B-04AE-7E4E-A08C-A0C9EEFD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C3C610C8-33CF-AB43-961D-84C0BE7DA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F27BF34D-0566-FB4C-8866-A46911C98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255" y="1506793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831C049E-A3AE-564E-BE10-5093D4BF5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BAE4508A-9C56-D94F-BAC3-FF0AEB9C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61033814-812B-8946-AE6A-EABADDF9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22A58B51-6B98-7E44-BDA9-7DA5A2B734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982914" y="2874970"/>
            <a:ext cx="193122" cy="180826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>
            <a:extLst>
              <a:ext uri="{FF2B5EF4-FFF2-40B4-BE49-F238E27FC236}">
                <a16:creationId xmlns:a16="http://schemas.microsoft.com/office/drawing/2014/main" id="{4A9517F1-5610-1D45-883F-E30B8F9522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96674" y="2646369"/>
            <a:ext cx="193363" cy="19336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1547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014B-4400-1A4B-89C5-12637CE6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7E09FD-9EC9-DF41-A36C-64228D17E922}"/>
              </a:ext>
            </a:extLst>
          </p:cNvPr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1" name="Picture 20" descr="txp_fig">
            <a:extLst>
              <a:ext uri="{FF2B5EF4-FFF2-40B4-BE49-F238E27FC236}">
                <a16:creationId xmlns:a16="http://schemas.microsoft.com/office/drawing/2014/main" id="{8609352A-8135-EF40-A261-229C11CE82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07373" y="4123549"/>
            <a:ext cx="2259806" cy="23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6CE7DA4D-18D7-6D48-B79F-6342D1210F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307371" y="4477163"/>
            <a:ext cx="1398670" cy="238850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4EE96D72-A8B5-E342-A5FA-2F26ACA61A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319446" y="4846496"/>
            <a:ext cx="1458438" cy="238889"/>
          </a:xfrm>
          <a:prstGeom prst="rect">
            <a:avLst/>
          </a:prstGeom>
          <a:noFill/>
          <a:ln/>
          <a:effectLst/>
        </p:spPr>
      </p:pic>
      <p:sp>
        <p:nvSpPr>
          <p:cNvPr id="24" name="Google Shape;73;g92b3bf485b_0_0">
            <a:extLst>
              <a:ext uri="{FF2B5EF4-FFF2-40B4-BE49-F238E27FC236}">
                <a16:creationId xmlns:a16="http://schemas.microsoft.com/office/drawing/2014/main" id="{7F3F68D4-F212-B045-8580-2C286E11EC5C}"/>
              </a:ext>
            </a:extLst>
          </p:cNvPr>
          <p:cNvSpPr txBox="1">
            <a:spLocks/>
          </p:cNvSpPr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Definition of f-cost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25" name="Google Shape;73;g92b3bf485b_0_0">
            <a:extLst>
              <a:ext uri="{FF2B5EF4-FFF2-40B4-BE49-F238E27FC236}">
                <a16:creationId xmlns:a16="http://schemas.microsoft.com/office/drawing/2014/main" id="{E4912DEF-E667-3C40-A7EB-DA8C641DFFBA}"/>
              </a:ext>
            </a:extLst>
          </p:cNvPr>
          <p:cNvSpPr txBox="1">
            <a:spLocks/>
          </p:cNvSpPr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Admissibility of 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26" name="Google Shape;73;g92b3bf485b_0_0">
            <a:extLst>
              <a:ext uri="{FF2B5EF4-FFF2-40B4-BE49-F238E27FC236}">
                <a16:creationId xmlns:a16="http://schemas.microsoft.com/office/drawing/2014/main" id="{99A2C52F-49F1-B848-980D-94DADFE4F758}"/>
              </a:ext>
            </a:extLst>
          </p:cNvPr>
          <p:cNvSpPr txBox="1">
            <a:spLocks/>
          </p:cNvSpPr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h = 0 at a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40" name="Freeform 34">
            <a:extLst>
              <a:ext uri="{FF2B5EF4-FFF2-40B4-BE49-F238E27FC236}">
                <a16:creationId xmlns:a16="http://schemas.microsoft.com/office/drawing/2014/main" id="{EE664DD1-DC91-6E4F-8C28-37D6D2349299}"/>
              </a:ext>
            </a:extLst>
          </p:cNvPr>
          <p:cNvSpPr>
            <a:spLocks/>
          </p:cNvSpPr>
          <p:nvPr/>
        </p:nvSpPr>
        <p:spPr bwMode="auto">
          <a:xfrm>
            <a:off x="8520099" y="1181688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EC5D2311-8CBD-5D49-AEDC-CB6F4C62BE53}"/>
              </a:ext>
            </a:extLst>
          </p:cNvPr>
          <p:cNvSpPr>
            <a:spLocks/>
          </p:cNvSpPr>
          <p:nvPr/>
        </p:nvSpPr>
        <p:spPr bwMode="auto">
          <a:xfrm>
            <a:off x="7908117" y="1166211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329EE518-6C92-D140-BEF2-BA570EC1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BE10DAB6-EB3C-D74F-B2FA-B3EFCB66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0EA67388-8B5E-C14B-9BE0-29C6BCD2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519" y="1320991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11537D38-157C-FC42-8141-DD94D2CC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8DE63049-EE0C-8E48-A09E-3F763ABC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7F66A3D0-6444-4244-9855-5A2F677F5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27">
            <a:extLst>
              <a:ext uri="{FF2B5EF4-FFF2-40B4-BE49-F238E27FC236}">
                <a16:creationId xmlns:a16="http://schemas.microsoft.com/office/drawing/2014/main" id="{9B0D2ADD-B94A-4448-9B92-E49124EAD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49" name="Picture 29" descr="txp_fig">
            <a:extLst>
              <a:ext uri="{FF2B5EF4-FFF2-40B4-BE49-F238E27FC236}">
                <a16:creationId xmlns:a16="http://schemas.microsoft.com/office/drawing/2014/main" id="{8899F8C5-1544-4544-B3A7-58D862A8A45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4581" y="1898443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txp_fig">
            <a:extLst>
              <a:ext uri="{FF2B5EF4-FFF2-40B4-BE49-F238E27FC236}">
                <a16:creationId xmlns:a16="http://schemas.microsoft.com/office/drawing/2014/main" id="{34DACCF9-D751-D74F-BFBA-27E5B2436E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0120178" y="2689167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8C4DC1F6-2EC1-E943-B784-1ACEB86380EC}"/>
              </a:ext>
            </a:extLst>
          </p:cNvPr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52" name="Picture 51" descr="txp_fig">
            <a:extLst>
              <a:ext uri="{FF2B5EF4-FFF2-40B4-BE49-F238E27FC236}">
                <a16:creationId xmlns:a16="http://schemas.microsoft.com/office/drawing/2014/main" id="{B990B901-3D90-1A43-8534-C870D9A4B6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855850" y="2428272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53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0" grpId="0" animBg="1"/>
      <p:bldP spid="48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724F-203A-AB4D-BFBE-AD2CB125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f(A) is less than f(B)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89D70A29-A3FB-9B41-B447-EE5C6CD7E7C9}"/>
              </a:ext>
            </a:extLst>
          </p:cNvPr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30" name="Picture 29" descr="txp_fig">
            <a:extLst>
              <a:ext uri="{FF2B5EF4-FFF2-40B4-BE49-F238E27FC236}">
                <a16:creationId xmlns:a16="http://schemas.microsoft.com/office/drawing/2014/main" id="{84DB0A8E-9CD2-0B43-AA06-01E546B8C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084317" y="4659154"/>
            <a:ext cx="1447642" cy="239001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63BB2831-5EE0-8F49-A09E-24D8A31B80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073249" y="4304346"/>
            <a:ext cx="1435601" cy="239028"/>
          </a:xfrm>
          <a:prstGeom prst="rect">
            <a:avLst/>
          </a:prstGeom>
          <a:noFill/>
          <a:ln/>
          <a:effectLst/>
        </p:spPr>
      </p:pic>
      <p:sp>
        <p:nvSpPr>
          <p:cNvPr id="33" name="Google Shape;73;g92b3bf485b_0_0">
            <a:extLst>
              <a:ext uri="{FF2B5EF4-FFF2-40B4-BE49-F238E27FC236}">
                <a16:creationId xmlns:a16="http://schemas.microsoft.com/office/drawing/2014/main" id="{75C57D99-4FFE-2F47-A497-876A4F2E2426}"/>
              </a:ext>
            </a:extLst>
          </p:cNvPr>
          <p:cNvSpPr txBox="1">
            <a:spLocks/>
          </p:cNvSpPr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h = 0 at a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20F55DF1-7387-B34F-849B-C58C1EACA8D9}"/>
              </a:ext>
            </a:extLst>
          </p:cNvPr>
          <p:cNvSpPr>
            <a:spLocks/>
          </p:cNvSpPr>
          <p:nvPr/>
        </p:nvSpPr>
        <p:spPr bwMode="auto">
          <a:xfrm>
            <a:off x="8503654" y="1174121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2DF900B7-62F0-F349-A473-498418F5BE96}"/>
              </a:ext>
            </a:extLst>
          </p:cNvPr>
          <p:cNvSpPr>
            <a:spLocks/>
          </p:cNvSpPr>
          <p:nvPr/>
        </p:nvSpPr>
        <p:spPr bwMode="auto">
          <a:xfrm>
            <a:off x="7891672" y="1158644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104D6A8F-C4D1-7C40-92BF-6F3F60D5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3640B6D0-C2F2-F844-BF41-2D9615BE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F5CB6E1F-09DA-374F-9886-F51695354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074" y="1313424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679A50B3-3BF0-A647-8454-65B07DAF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ED902023-0DD9-3348-94DA-8964069C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50ACA4F-9C1F-614F-A95E-9105331D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82CAE167-6DB0-B846-89AE-BE480C46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7" name="Picture 29" descr="txp_fig">
            <a:extLst>
              <a:ext uri="{FF2B5EF4-FFF2-40B4-BE49-F238E27FC236}">
                <a16:creationId xmlns:a16="http://schemas.microsoft.com/office/drawing/2014/main" id="{D89E8BBD-07A0-444D-866F-381D66E5FD1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88136" y="1890876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>
            <a:extLst>
              <a:ext uri="{FF2B5EF4-FFF2-40B4-BE49-F238E27FC236}">
                <a16:creationId xmlns:a16="http://schemas.microsoft.com/office/drawing/2014/main" id="{E6F90342-F450-AC4E-A247-84D839F0D9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103733" y="2681600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A7BCD26F-B0CE-3A42-91A2-4E5A495D309F}"/>
              </a:ext>
            </a:extLst>
          </p:cNvPr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60" name="Picture 59" descr="txp_fig">
            <a:extLst>
              <a:ext uri="{FF2B5EF4-FFF2-40B4-BE49-F238E27FC236}">
                <a16:creationId xmlns:a16="http://schemas.microsoft.com/office/drawing/2014/main" id="{800E45D0-0D73-7748-AE1D-D382B7B011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839405" y="2420705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32" name="Google Shape;73;g92b3bf485b_0_0">
            <a:extLst>
              <a:ext uri="{FF2B5EF4-FFF2-40B4-BE49-F238E27FC236}">
                <a16:creationId xmlns:a16="http://schemas.microsoft.com/office/drawing/2014/main" id="{FC35A1BB-38B9-D04D-8547-4D92E4E43B85}"/>
              </a:ext>
            </a:extLst>
          </p:cNvPr>
          <p:cNvSpPr txBox="1">
            <a:spLocks/>
          </p:cNvSpPr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B is suboptimal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f(A) is less than f(B)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expands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All ancestors of A expand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expands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A* search is optimal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Open Sans"/>
                <a:cs typeface="Open Sans"/>
                <a:sym typeface="Open Sans"/>
              </a:rPr>
              <a:t>Optimality of A* Tree Search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20F55DF1-7387-B34F-849B-C58C1EACA8D9}"/>
              </a:ext>
            </a:extLst>
          </p:cNvPr>
          <p:cNvSpPr>
            <a:spLocks/>
          </p:cNvSpPr>
          <p:nvPr/>
        </p:nvSpPr>
        <p:spPr bwMode="auto">
          <a:xfrm>
            <a:off x="8503654" y="1174121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2DF900B7-62F0-F349-A473-498418F5BE96}"/>
              </a:ext>
            </a:extLst>
          </p:cNvPr>
          <p:cNvSpPr>
            <a:spLocks/>
          </p:cNvSpPr>
          <p:nvPr/>
        </p:nvSpPr>
        <p:spPr bwMode="auto">
          <a:xfrm>
            <a:off x="7891672" y="1158644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104D6A8F-C4D1-7C40-92BF-6F3F60D5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3640B6D0-C2F2-F844-BF41-2D9615BE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F5CB6E1F-09DA-374F-9886-F51695354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074" y="1313424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679A50B3-3BF0-A647-8454-65B07DAF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ED902023-0DD9-3348-94DA-8964069C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50ACA4F-9C1F-614F-A95E-9105331D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82CAE167-6DB0-B846-89AE-BE480C46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7" name="Picture 29" descr="txp_fig">
            <a:extLst>
              <a:ext uri="{FF2B5EF4-FFF2-40B4-BE49-F238E27FC236}">
                <a16:creationId xmlns:a16="http://schemas.microsoft.com/office/drawing/2014/main" id="{D89E8BBD-07A0-444D-866F-381D66E5FD1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8136" y="1890876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>
            <a:extLst>
              <a:ext uri="{FF2B5EF4-FFF2-40B4-BE49-F238E27FC236}">
                <a16:creationId xmlns:a16="http://schemas.microsoft.com/office/drawing/2014/main" id="{E6F90342-F450-AC4E-A247-84D839F0D9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103733" y="2681600"/>
            <a:ext cx="193122" cy="180826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xp_fig">
            <a:extLst>
              <a:ext uri="{FF2B5EF4-FFF2-40B4-BE49-F238E27FC236}">
                <a16:creationId xmlns:a16="http://schemas.microsoft.com/office/drawing/2014/main" id="{800E45D0-0D73-7748-AE1D-D382B7B011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39405" y="2420705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221D8E8-667A-9E42-A732-51C1C235D3A9}"/>
              </a:ext>
            </a:extLst>
          </p:cNvPr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27" name="Picture 26" descr="txp_fig">
            <a:extLst>
              <a:ext uri="{FF2B5EF4-FFF2-40B4-BE49-F238E27FC236}">
                <a16:creationId xmlns:a16="http://schemas.microsoft.com/office/drawing/2014/main" id="{E5ED8542-B096-2A49-B2E5-7E3692BE8E3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026663" y="4459642"/>
            <a:ext cx="2333051" cy="239048"/>
          </a:xfrm>
          <a:prstGeom prst="rect">
            <a:avLst/>
          </a:prstGeom>
          <a:noFill/>
          <a:ln/>
          <a:effectLst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AA14490-F6DC-6743-9D49-D96DCC2D2444}"/>
              </a:ext>
            </a:extLst>
          </p:cNvPr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5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14CA-1C8F-1D41-9FE3-9E05BDA2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Properties of A*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5D7F3-A0E6-E346-BC98-6F9CA36BBD4A}"/>
              </a:ext>
            </a:extLst>
          </p:cNvPr>
          <p:cNvSpPr txBox="1"/>
          <p:nvPr/>
        </p:nvSpPr>
        <p:spPr bwMode="auto"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7376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823</Words>
  <Application>Microsoft Macintosh PowerPoint</Application>
  <PresentationFormat>Widescreen</PresentationFormat>
  <Paragraphs>149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 New</vt:lpstr>
      <vt:lpstr>Noto Sans Symbols</vt:lpstr>
      <vt:lpstr>Open Sans</vt:lpstr>
      <vt:lpstr>Open Sans SemiBold</vt:lpstr>
      <vt:lpstr>Times New Roman</vt:lpstr>
      <vt:lpstr>Office Theme</vt:lpstr>
      <vt:lpstr>Reminders</vt:lpstr>
      <vt:lpstr>A* search is Optimal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4</cp:revision>
  <dcterms:created xsi:type="dcterms:W3CDTF">2020-09-22T15:57:16Z</dcterms:created>
  <dcterms:modified xsi:type="dcterms:W3CDTF">2020-09-24T13:53:35Z</dcterms:modified>
</cp:coreProperties>
</file>